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gif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hyperlink" Target="http://ict.herzen.spb.ru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hyperlink" Target="http://ict.herzen.spb.ru/gosudarev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Тренды веб-разработки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Мобильное обучение</a:t>
            </a:r>
          </a:p>
        </p:txBody>
      </p:sp>
      <p:sp>
        <p:nvSpPr>
          <p:cNvPr id="35" name="Shape 35"/>
          <p:cNvSpPr/>
          <p:nvPr/>
        </p:nvSpPr>
        <p:spPr>
          <a:xfrm>
            <a:off x="7543533" y="7481686"/>
            <a:ext cx="4915434" cy="202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Илья Государев</a:t>
            </a:r>
            <a:endParaRPr sz="4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доцент</a:t>
            </a:r>
            <a:endParaRPr sz="4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e-learning consultant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body" idx="1"/>
          </p:nvPr>
        </p:nvSpPr>
        <p:spPr>
          <a:xfrm>
            <a:off x="885031" y="588615"/>
            <a:ext cx="11430001" cy="4008785"/>
          </a:xfrm>
          <a:prstGeom prst="rect">
            <a:avLst/>
          </a:prstGeom>
        </p:spPr>
        <p:txBody>
          <a:bodyPr/>
          <a:lstStyle/>
          <a:p>
            <a:pPr lvl="0" marL="413384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Доступ к нативным возможностям единообразно из JavaScript на разных платформах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0" marL="413384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Инструменты для кросс-платформенной разработки на JS, стирание границ между сайтами и приложениями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</p:txBody>
      </p:sp>
      <p:pic>
        <p:nvPicPr>
          <p:cNvPr id="66" name="Apache_Cordova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631" y="4765052"/>
            <a:ext cx="13004801" cy="3870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jQurery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5476" y="4331153"/>
            <a:ext cx="5360333" cy="536033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body" idx="1"/>
          </p:nvPr>
        </p:nvSpPr>
        <p:spPr>
          <a:xfrm>
            <a:off x="787400" y="3302000"/>
            <a:ext cx="11430000" cy="4297016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Декларативный стиль против императивного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AngularJS vs jQuery</a:t>
            </a:r>
          </a:p>
        </p:txBody>
      </p:sp>
      <p:pic>
        <p:nvPicPr>
          <p:cNvPr id="70" name="angularj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699" y="411444"/>
            <a:ext cx="10689888" cy="2780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u="sng"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effectLst/>
              </a:defRPr>
            </a:pPr>
            <a:r>
              <a:rPr sz="36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3" invalidUrl="" action="" tgtFrame="" tooltip="" history="1" highlightClick="0" endSnd="0"/>
              </a:rPr>
              <a:t>ict.herzen.spb.ru</a:t>
            </a:r>
          </a:p>
        </p:txBody>
      </p:sp>
      <p:pic>
        <p:nvPicPr>
          <p:cNvPr id="73" name="Screenshot 2015-03-05 03.09.2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774" y="415150"/>
            <a:ext cx="11074401" cy="621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Screenshot 2015-03-05 04.40.5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33437" y="4404039"/>
            <a:ext cx="8287866" cy="4904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Screenshot 2015-03-05 04.40.2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8027" y="5658022"/>
            <a:ext cx="7220819" cy="3715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body" idx="1"/>
          </p:nvPr>
        </p:nvSpPr>
        <p:spPr>
          <a:xfrm>
            <a:off x="892174" y="29815"/>
            <a:ext cx="9550650" cy="5625009"/>
          </a:xfrm>
          <a:prstGeom prst="rect">
            <a:avLst/>
          </a:prstGeom>
        </p:spPr>
        <p:txBody>
          <a:bodyPr/>
          <a:lstStyle/>
          <a:p>
            <a:pPr lvl="0" marL="208915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948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Чтобы выделиться среди нарастающего потока верстальщиков и претендовать на рабочее место, нужно уметь МНОГО</a:t>
            </a:r>
            <a:endParaRPr sz="3948">
              <a:solidFill>
                <a:srgbClr val="FFFFFF"/>
              </a:solidFill>
              <a:effectLst>
                <a:outerShdw sx="100000" sy="100000" kx="0" ky="0" algn="b" rotWithShape="0" blurRad="23876" dist="17907" dir="5400000">
                  <a:srgbClr val="000000"/>
                </a:outerShdw>
              </a:effectLst>
            </a:endParaRPr>
          </a:p>
          <a:p>
            <a:pPr lvl="0" marL="208915" indent="-208915" defTabSz="274574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948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А еще лучше</a:t>
            </a:r>
            <a:br>
              <a:rPr sz="3948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</a:br>
            <a:r>
              <a:rPr sz="3948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 - ориенти-</a:t>
            </a:r>
            <a:br>
              <a:rPr sz="3948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</a:br>
            <a:r>
              <a:rPr sz="3948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роваться в</a:t>
            </a:r>
            <a:br>
              <a:rPr sz="3948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</a:br>
            <a:r>
              <a:rPr sz="3948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 альтерна-</a:t>
            </a:r>
            <a:br>
              <a:rPr sz="3948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</a:br>
            <a:r>
              <a:rPr sz="3948">
                <a:solidFill>
                  <a:srgbClr val="FFFFFF"/>
                </a:solidFill>
                <a:effectLst>
                  <a:outerShdw sx="100000" sy="100000" kx="0" ky="0" algn="b" rotWithShape="0" blurRad="23876" dist="17907" dir="5400000">
                    <a:srgbClr val="000000"/>
                  </a:outerShdw>
                </a:effectLst>
              </a:rPr>
              <a:t>тивах</a:t>
            </a:r>
          </a:p>
        </p:txBody>
      </p:sp>
      <p:pic>
        <p:nvPicPr>
          <p:cNvPr id="78" name="Screenshot 2015-03-05 03.20.4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79545" y="2374289"/>
            <a:ext cx="8378208" cy="7509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body" idx="1"/>
          </p:nvPr>
        </p:nvSpPr>
        <p:spPr>
          <a:xfrm>
            <a:off x="787400" y="927100"/>
            <a:ext cx="11430000" cy="78994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На кафедре ИКТ реализуются дисциплины “Веб-проектирование”, “Разработка интерфейсов веб-приложений”, “Разработка мобильных приложений” и т.д.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Используется развития система электронного обучения на базе последней версии Moodle с интеграцией скринкастов, вебинаров, облачных репозиториев и специально разработанного и запатентованного докладчиком инструмента - онлайн-Кодактора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Студенты создают портфолио на различных платформах и отчитываются им на экзаменах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xfrm>
            <a:off x="787399" y="241300"/>
            <a:ext cx="4297265" cy="8805565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Реализуется интеграция с GitHub, HostedRedMine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Развивается система юнит- тестов для заданий</a:t>
            </a:r>
          </a:p>
        </p:txBody>
      </p:sp>
      <p:pic>
        <p:nvPicPr>
          <p:cNvPr id="83" name="kodakto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92117" y="387350"/>
            <a:ext cx="7035801" cy="897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body" idx="1"/>
          </p:nvPr>
        </p:nvSpPr>
        <p:spPr>
          <a:xfrm>
            <a:off x="787400" y="241299"/>
            <a:ext cx="11289408" cy="191804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С помощью бордов ведется вещание кода, создаются онлайн-лекции и проверяются работы студентов</a:t>
            </a:r>
          </a:p>
        </p:txBody>
      </p:sp>
      <p:pic>
        <p:nvPicPr>
          <p:cNvPr id="86" name="Screenshot 2015-03-05 03.51.0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9253" y="2170112"/>
            <a:ext cx="10582408" cy="7292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creenshot 2015-03-05 04.04.3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4136" y="-263029"/>
            <a:ext cx="11113118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creenshot 2015-03-05 04.00.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744" y="894549"/>
            <a:ext cx="12709312" cy="7964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creenshot 2015-03-05 03.58.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878" y="1254718"/>
            <a:ext cx="11701044" cy="6977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7723" y="205589"/>
            <a:ext cx="3810001" cy="435610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>
            <p:ph type="body" idx="1"/>
          </p:nvPr>
        </p:nvSpPr>
        <p:spPr>
          <a:xfrm>
            <a:off x="482599" y="228600"/>
            <a:ext cx="12894163" cy="82296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Веб-разработка - невероятно трендовое направление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Фокус смещается на фронтэнды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Решения на основе Javascript - смыкание фронтэндов и бэкэндов: Node.js, IO.js, npm, 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JSON -&gt; MongoDB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Асинхронный полнодуплексный </a:t>
            </a:r>
            <a:b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</a:b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веб на веб-советах </a:t>
            </a:r>
          </a:p>
        </p:txBody>
      </p:sp>
      <p:pic>
        <p:nvPicPr>
          <p:cNvPr id="39" name="Io.js_logo,_lukeb-u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91751" y="4215553"/>
            <a:ext cx="5491100" cy="5480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nodejs-logo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5292" y="6261231"/>
            <a:ext cx="76200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localhost_2015-03-05_10-26-3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365" y="2103587"/>
            <a:ext cx="11186070" cy="5546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creenshot 2015-03-05 04.08.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137" y="2532735"/>
            <a:ext cx="10970526" cy="6524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Screenshot 2015-03-05 04.08.4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5831" y="343113"/>
            <a:ext cx="7473138" cy="4264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body" idx="1"/>
          </p:nvPr>
        </p:nvSpPr>
        <p:spPr>
          <a:xfrm>
            <a:off x="787400" y="927100"/>
            <a:ext cx="11430000" cy="7899400"/>
          </a:xfrm>
          <a:prstGeom prst="rect">
            <a:avLst/>
          </a:prstGeom>
        </p:spPr>
        <p:txBody>
          <a:bodyPr/>
          <a:lstStyle/>
          <a:p>
            <a:pPr lvl="0" marL="43560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Отличное владение HTML5 и CSS - строго обязательно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49784" dist="37338" dir="5400000">
                  <a:srgbClr val="000000"/>
                </a:outerShdw>
              </a:effectLst>
            </a:endParaRPr>
          </a:p>
          <a:p>
            <a:pPr lvl="0" marL="43560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MOOC = Massive Online Open Courses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49784" dist="37338" dir="5400000">
                  <a:srgbClr val="000000"/>
                </a:outerShdw>
              </a:effectLst>
            </a:endParaRPr>
          </a:p>
          <a:p>
            <a:pPr lvl="0" marL="43560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Следует активно посещать курсы на codeacademy, intuit, stepic, coursera и все время мониторить блоги компаний на Хабре, посещать коворкинги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49784" dist="37338" dir="5400000">
                  <a:srgbClr val="000000"/>
                </a:outerShdw>
              </a:effectLst>
            </a:endParaRPr>
          </a:p>
          <a:p>
            <a:pPr lvl="0" marL="43560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Основы языков и технологий изучаются на планшетах и смартфонах по пути из дома в универ или на работу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49784" dist="37338" dir="5400000">
                  <a:srgbClr val="000000"/>
                </a:outerShdw>
              </a:effectLst>
            </a:endParaRPr>
          </a:p>
          <a:p>
            <a:pPr lvl="0" marL="43560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Мобильный - значит независимый, готовый двигаться в пространстве и в опыте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body" idx="1"/>
          </p:nvPr>
        </p:nvSpPr>
        <p:spPr>
          <a:xfrm>
            <a:off x="1320800" y="7305674"/>
            <a:ext cx="6633717" cy="18608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Спасибо!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u="sng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hlinkClick r:id="rId3" invalidUrl="" action="" tgtFrame="" tooltip="" history="1" highlightClick="0" endSnd="0"/>
              </a:rPr>
              <a:t>ict.herzen.spb.ru/gosudarev</a:t>
            </a:r>
          </a:p>
        </p:txBody>
      </p:sp>
      <p:pic>
        <p:nvPicPr>
          <p:cNvPr id="102" name="Screenshot 2015-03-05 04.13.2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9463" y="178426"/>
            <a:ext cx="9783798" cy="6493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ct_gos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34957" y="4475236"/>
            <a:ext cx="4849044" cy="4849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javascript_shiel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1237" y="790575"/>
            <a:ext cx="8442326" cy="8442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ecmascript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3447" y="1218307"/>
            <a:ext cx="12192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creenshot 2015-03-05 03.29.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618" y="1350444"/>
            <a:ext cx="12553564" cy="66830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" name="Group 49"/>
          <p:cNvGrpSpPr/>
          <p:nvPr/>
        </p:nvGrpSpPr>
        <p:grpSpPr>
          <a:xfrm>
            <a:off x="641350" y="4959350"/>
            <a:ext cx="12370901" cy="807641"/>
            <a:chOff x="-88900" y="-88899"/>
            <a:chExt cx="12370900" cy="807640"/>
          </a:xfrm>
        </p:grpSpPr>
        <p:sp>
          <p:nvSpPr>
            <p:cNvPr id="48" name="Shape 48"/>
            <p:cNvSpPr/>
            <p:nvPr/>
          </p:nvSpPr>
          <p:spPr>
            <a:xfrm>
              <a:off x="0" y="0"/>
              <a:ext cx="12193101" cy="629841"/>
            </a:xfrm>
            <a:prstGeom prst="roundRect">
              <a:avLst>
                <a:gd name="adj" fmla="val 30246"/>
              </a:avLst>
            </a:prstGeom>
            <a:blipFill rotWithShape="1">
              <a:blip r:embed="rId3">
                <a:alphaModFix amt="44867"/>
              </a:blip>
              <a:srcRect l="0" t="0" r="0" b="0"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>
                  <a:solidFill>
                    <a:srgbClr val="BDFCBA">
                      <a:alpha val="30000"/>
                    </a:srgbClr>
                  </a:solidFill>
                </a:defRPr>
              </a:pPr>
            </a:p>
          </p:txBody>
        </p:sp>
        <p:pic>
          <p:nvPicPr>
            <p:cNvPr id="47" name=""/>
            <p:cNvPicPr/>
            <p:nvPr/>
          </p:nvPicPr>
          <p:blipFill>
            <a:blip r:embed="rId4">
              <a:alphaModFix amt="44867"/>
              <a:extLst/>
            </a:blip>
            <a:stretch>
              <a:fillRect/>
            </a:stretch>
          </p:blipFill>
          <p:spPr>
            <a:xfrm>
              <a:off x="-88900" y="-88900"/>
              <a:ext cx="12370901" cy="80764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body" idx="1"/>
          </p:nvPr>
        </p:nvSpPr>
        <p:spPr>
          <a:xfrm>
            <a:off x="885031" y="588615"/>
            <a:ext cx="11430001" cy="400878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Рынок труда и фриланс диктуют требования к конкурентоспособным девелоперам</a:t>
            </a:r>
          </a:p>
        </p:txBody>
      </p:sp>
      <p:pic>
        <p:nvPicPr>
          <p:cNvPr id="52" name="Screenshot 2015-03-05 03.18.3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165" y="3484399"/>
            <a:ext cx="12390470" cy="5513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body" idx="1"/>
          </p:nvPr>
        </p:nvSpPr>
        <p:spPr>
          <a:xfrm>
            <a:off x="885031" y="588615"/>
            <a:ext cx="11430001" cy="4008786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Фронтэнд проектируют на основе готовых решений за минуты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Bootstrap, Foundation etc</a:t>
            </a:r>
          </a:p>
        </p:txBody>
      </p:sp>
      <p:pic>
        <p:nvPicPr>
          <p:cNvPr id="55" name="Screenshot 2015-03-05 03.12.5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131" y="3909566"/>
            <a:ext cx="11099801" cy="454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body" idx="1"/>
          </p:nvPr>
        </p:nvSpPr>
        <p:spPr>
          <a:xfrm>
            <a:off x="885031" y="588615"/>
            <a:ext cx="9710762" cy="4008785"/>
          </a:xfrm>
          <a:prstGeom prst="rect">
            <a:avLst/>
          </a:prstGeom>
        </p:spPr>
        <p:txBody>
          <a:bodyPr/>
          <a:lstStyle/>
          <a:p>
            <a:pPr lvl="0" marL="43560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Тренды прошлого: HTML5 видео/аудио, Web Workers, микроразметка, CSS3 animation &amp; transforms, SVG, Canvas, WebGL…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49784" dist="37338" dir="5400000">
                  <a:srgbClr val="000000"/>
                </a:outerShdw>
              </a:effectLst>
            </a:endParaRPr>
          </a:p>
          <a:p>
            <a:pPr lvl="0" marL="43560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Изобилие фреймворков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49784" dist="37338" dir="5400000">
                  <a:srgbClr val="000000"/>
                </a:outerShdw>
              </a:effectLst>
            </a:endParaRPr>
          </a:p>
          <a:p>
            <a:pPr lvl="0" marL="43560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Разработка в облачных средах</a:t>
            </a:r>
          </a:p>
        </p:txBody>
      </p:sp>
      <p:pic>
        <p:nvPicPr>
          <p:cNvPr id="58" name="Screenshot 2015-03-05 10.43.2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3719" y="4710934"/>
            <a:ext cx="7039631" cy="4597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cloud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12736" y="1438142"/>
            <a:ext cx="3251201" cy="325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digital-ocean-logo-4x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5134" y="4536561"/>
            <a:ext cx="7416801" cy="556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yii_hosting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19227" y="5959230"/>
            <a:ext cx="38100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00C1FB"/>
            </a:gs>
            <a:gs pos="100000">
              <a:srgbClr val="0073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body" idx="1"/>
          </p:nvPr>
        </p:nvSpPr>
        <p:spPr>
          <a:xfrm>
            <a:off x="423006" y="311400"/>
            <a:ext cx="12265737" cy="9259747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Веб-компоненты</a:t>
            </a: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 – борьба с нарастающей сложностью. на уровне элементов HTML и объектной модели документа (DOM)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Templates и Decorators – определение и применение шаблонов разметки для генерации элементов HTML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Custom Elements – создание собственных элементов разметки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Shadow DOM – сокрытие части DOM для отдельных элементов разметки 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HTML Imports – упаковка шаблонов и собственных элементов и их внедрение в HTML-документы</a:t>
            </a:r>
          </a:p>
        </p:txBody>
      </p:sp>
    </p:spTree>
  </p:cSld>
  <p:clrMapOvr>
    <a:masterClrMapping/>
  </p:clrMapOvr>
  <p:transition spd="med" advClick="1">
    <p:dissolve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